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7"/>
  </p:notesMasterIdLst>
  <p:sldIdLst>
    <p:sldId id="316" r:id="rId2"/>
    <p:sldId id="257" r:id="rId3"/>
    <p:sldId id="256" r:id="rId4"/>
    <p:sldId id="296" r:id="rId5"/>
    <p:sldId id="258" r:id="rId6"/>
    <p:sldId id="320" r:id="rId7"/>
    <p:sldId id="259" r:id="rId8"/>
    <p:sldId id="365" r:id="rId9"/>
    <p:sldId id="297" r:id="rId10"/>
    <p:sldId id="324" r:id="rId11"/>
    <p:sldId id="346" r:id="rId12"/>
    <p:sldId id="317" r:id="rId13"/>
    <p:sldId id="264" r:id="rId14"/>
    <p:sldId id="265" r:id="rId15"/>
    <p:sldId id="323" r:id="rId16"/>
    <p:sldId id="266" r:id="rId17"/>
    <p:sldId id="347" r:id="rId18"/>
    <p:sldId id="267" r:id="rId19"/>
    <p:sldId id="268" r:id="rId20"/>
    <p:sldId id="318" r:id="rId21"/>
    <p:sldId id="326" r:id="rId22"/>
    <p:sldId id="269" r:id="rId23"/>
    <p:sldId id="271" r:id="rId24"/>
    <p:sldId id="272" r:id="rId25"/>
    <p:sldId id="368" r:id="rId26"/>
    <p:sldId id="327" r:id="rId27"/>
    <p:sldId id="274" r:id="rId28"/>
    <p:sldId id="344" r:id="rId29"/>
    <p:sldId id="339" r:id="rId30"/>
    <p:sldId id="338" r:id="rId31"/>
    <p:sldId id="329" r:id="rId32"/>
    <p:sldId id="342" r:id="rId33"/>
    <p:sldId id="340" r:id="rId34"/>
    <p:sldId id="343" r:id="rId35"/>
    <p:sldId id="332" r:id="rId36"/>
    <p:sldId id="277" r:id="rId37"/>
    <p:sldId id="278" r:id="rId38"/>
    <p:sldId id="279" r:id="rId39"/>
    <p:sldId id="280" r:id="rId40"/>
    <p:sldId id="284" r:id="rId41"/>
    <p:sldId id="285" r:id="rId42"/>
    <p:sldId id="350" r:id="rId43"/>
    <p:sldId id="286" r:id="rId44"/>
    <p:sldId id="287" r:id="rId45"/>
    <p:sldId id="288" r:id="rId46"/>
    <p:sldId id="333" r:id="rId47"/>
    <p:sldId id="319" r:id="rId48"/>
    <p:sldId id="352" r:id="rId49"/>
    <p:sldId id="345" r:id="rId50"/>
    <p:sldId id="312" r:id="rId51"/>
    <p:sldId id="315" r:id="rId52"/>
    <p:sldId id="353" r:id="rId53"/>
    <p:sldId id="310" r:id="rId54"/>
    <p:sldId id="313" r:id="rId55"/>
    <p:sldId id="289" r:id="rId56"/>
    <p:sldId id="356" r:id="rId57"/>
    <p:sldId id="334" r:id="rId58"/>
    <p:sldId id="290" r:id="rId59"/>
    <p:sldId id="311" r:id="rId60"/>
    <p:sldId id="358" r:id="rId61"/>
    <p:sldId id="359" r:id="rId62"/>
    <p:sldId id="295" r:id="rId63"/>
    <p:sldId id="336" r:id="rId64"/>
    <p:sldId id="308" r:id="rId65"/>
    <p:sldId id="309" r:id="rId66"/>
    <p:sldId id="321" r:id="rId67"/>
    <p:sldId id="322" r:id="rId68"/>
    <p:sldId id="349" r:id="rId69"/>
    <p:sldId id="263" r:id="rId70"/>
    <p:sldId id="281" r:id="rId71"/>
    <p:sldId id="282" r:id="rId72"/>
    <p:sldId id="283" r:id="rId73"/>
    <p:sldId id="351" r:id="rId74"/>
    <p:sldId id="293" r:id="rId75"/>
    <p:sldId id="354" r:id="rId7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2"/>
    <a:srgbClr val="F04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6404" autoAdjust="0"/>
  </p:normalViewPr>
  <p:slideViewPr>
    <p:cSldViewPr snapToGrid="0">
      <p:cViewPr varScale="1">
        <p:scale>
          <a:sx n="64" d="100"/>
          <a:sy n="64" d="100"/>
        </p:scale>
        <p:origin x="708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5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значений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(ns/op)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apache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Лист1!$B$2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B9-4F5A-9E84-B2331B7BC116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guava</c:v>
                </c:pt>
              </c:strCache>
            </c:strRef>
          </c:tx>
          <c:spPr>
            <a:solidFill>
              <a:srgbClr val="F04A2E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Лист1!$C$2</c:f>
              <c:numCache>
                <c:formatCode>General</c:formatCode>
                <c:ptCount val="1"/>
                <c:pt idx="0">
                  <c:v>12.5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B9-4F5A-9E84-B2331B7BC116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valueOf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Лист1!$D$2</c:f>
              <c:numCache>
                <c:formatCode>General</c:formatCode>
                <c:ptCount val="1"/>
                <c:pt idx="0">
                  <c:v>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FB9-4F5A-9E84-B2331B7BC116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valueOf2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Лист1!$E$2</c:f>
              <c:numCache>
                <c:formatCode>General</c:formatCode>
                <c:ptCount val="1"/>
                <c:pt idx="0">
                  <c:v>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FB9-4F5A-9E84-B2331B7BC1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2153512"/>
        <c:axId val="382147280"/>
      </c:barChart>
      <c:catAx>
        <c:axId val="382153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2147280"/>
        <c:crosses val="autoZero"/>
        <c:auto val="1"/>
        <c:lblAlgn val="ctr"/>
        <c:lblOffset val="100"/>
        <c:noMultiLvlLbl val="0"/>
      </c:catAx>
      <c:valAx>
        <c:axId val="38214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2153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100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значений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(ns/op)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apache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Лист1!$B$3</c:f>
              <c:numCache>
                <c:formatCode>General</c:formatCode>
                <c:ptCount val="1"/>
                <c:pt idx="0">
                  <c:v>7.8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E4-4CF0-95D5-32DFB3C3185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guava</c:v>
                </c:pt>
              </c:strCache>
            </c:strRef>
          </c:tx>
          <c:spPr>
            <a:solidFill>
              <a:srgbClr val="F04A2E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Лист1!$C$3</c:f>
              <c:numCache>
                <c:formatCode>General</c:formatCode>
                <c:ptCount val="1"/>
                <c:pt idx="0">
                  <c:v>13.2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7E4-4CF0-95D5-32DFB3C3185E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valueOf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Лист1!$D$3</c:f>
              <c:numCache>
                <c:formatCode>General</c:formatCode>
                <c:ptCount val="1"/>
                <c:pt idx="0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E4-4CF0-95D5-32DFB3C3185E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valueOf2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Лист1!$E$3</c:f>
              <c:numCache>
                <c:formatCode>General</c:formatCode>
                <c:ptCount val="1"/>
                <c:pt idx="0">
                  <c:v>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7E4-4CF0-95D5-32DFB3C318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2153512"/>
        <c:axId val="382147280"/>
      </c:barChart>
      <c:catAx>
        <c:axId val="382153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2147280"/>
        <c:crosses val="autoZero"/>
        <c:auto val="1"/>
        <c:lblAlgn val="ctr"/>
        <c:lblOffset val="100"/>
        <c:noMultiLvlLbl val="0"/>
      </c:catAx>
      <c:valAx>
        <c:axId val="38214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2153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5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значений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(ns/op)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for loop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Лист1!$B$2</c:f>
              <c:numCache>
                <c:formatCode>General</c:formatCode>
                <c:ptCount val="1"/>
                <c:pt idx="0">
                  <c:v>13.7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30-47BD-84BB-9D09AA832E62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mapCache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Лист1!$C$2</c:f>
              <c:numCache>
                <c:formatCode>General</c:formatCode>
                <c:ptCount val="1"/>
                <c:pt idx="0">
                  <c:v>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F30-47BD-84BB-9D09AA832E62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stream</c:v>
                </c:pt>
              </c:strCache>
            </c:strRef>
          </c:tx>
          <c:spPr>
            <a:solidFill>
              <a:srgbClr val="F04A2E"/>
            </a:solidFill>
            <a:ln>
              <a:noFill/>
            </a:ln>
            <a:effectLst/>
          </c:spPr>
          <c:invertIfNegative val="0"/>
          <c:cat>
            <c:strRef>
              <c:f>Лист1!$A$2</c:f>
              <c:strCache>
                <c:ptCount val="1"/>
                <c:pt idx="0">
                  <c:v>5 el</c:v>
                </c:pt>
              </c:strCache>
            </c:strRef>
          </c:cat>
          <c:val>
            <c:numRef>
              <c:f>Лист1!$D$2</c:f>
              <c:numCache>
                <c:formatCode>General</c:formatCode>
                <c:ptCount val="1"/>
                <c:pt idx="0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F30-47BD-84BB-9D09AA832E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2153512"/>
        <c:axId val="382147280"/>
      </c:barChart>
      <c:catAx>
        <c:axId val="382153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2147280"/>
        <c:crosses val="autoZero"/>
        <c:auto val="1"/>
        <c:lblAlgn val="ctr"/>
        <c:lblOffset val="100"/>
        <c:noMultiLvlLbl val="0"/>
      </c:catAx>
      <c:valAx>
        <c:axId val="38214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2153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100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значений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(ns/op)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for loop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Лист1!$B$3</c:f>
              <c:numCache>
                <c:formatCode>General</c:formatCode>
                <c:ptCount val="1"/>
                <c:pt idx="0">
                  <c:v>219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6D-4003-B2CE-BB05F86A4EBC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mapCache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Лист1!$C$3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6D-4003-B2CE-BB05F86A4EBC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stream</c:v>
                </c:pt>
              </c:strCache>
            </c:strRef>
          </c:tx>
          <c:spPr>
            <a:solidFill>
              <a:srgbClr val="F04A2E"/>
            </a:solidFill>
            <a:ln>
              <a:noFill/>
            </a:ln>
            <a:effectLst/>
          </c:spPr>
          <c:invertIfNegative val="0"/>
          <c:cat>
            <c:strRef>
              <c:f>Лист1!$A$3</c:f>
              <c:strCache>
                <c:ptCount val="1"/>
                <c:pt idx="0">
                  <c:v>100 el</c:v>
                </c:pt>
              </c:strCache>
            </c:strRef>
          </c:cat>
          <c:val>
            <c:numRef>
              <c:f>Лист1!$D$3</c:f>
              <c:numCache>
                <c:formatCode>General</c:formatCode>
                <c:ptCount val="1"/>
                <c:pt idx="0">
                  <c:v>678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6D-4003-B2CE-BB05F86A4E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2153512"/>
        <c:axId val="382147280"/>
      </c:barChart>
      <c:catAx>
        <c:axId val="382153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2147280"/>
        <c:crosses val="autoZero"/>
        <c:auto val="1"/>
        <c:lblAlgn val="ctr"/>
        <c:lblOffset val="100"/>
        <c:noMultiLvlLbl val="0"/>
      </c:catAx>
      <c:valAx>
        <c:axId val="38214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2153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g>
</file>

<file path=ppt/media/image77.png>
</file>

<file path=ppt/media/image78.png>
</file>

<file path=ppt/media/image79.jpe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0DB55-BBCC-4784-BAD2-E29BF0DE46E5}" type="datetimeFigureOut">
              <a:rPr lang="ru-RU" smtClean="0"/>
              <a:t>19.08.2021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CB9FA-A270-4A65-8E66-0E5ED8958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200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1DAB-6FC8-46A7-A407-B74652B4F2D2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030465" y="6356350"/>
            <a:ext cx="87527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B050"/>
                </a:solidFill>
              </a:defRPr>
            </a:lvl1pPr>
          </a:lstStyle>
          <a:p>
            <a:pPr algn="r"/>
            <a:fld id="{0387AFBB-5795-4A18-A872-36769FD00715}" type="slidenum">
              <a:rPr lang="ru-RU" smtClean="0"/>
              <a:pPr algn="r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34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9E35-F87D-48E3-8CB1-2FD0822F2FD3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47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4140E-6D3D-435A-AEB3-7C1C42B75833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26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0371B-24B4-4571-A5A5-837C77E07401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030465" y="6356350"/>
            <a:ext cx="87527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B050"/>
                </a:solidFill>
              </a:defRPr>
            </a:lvl1pPr>
          </a:lstStyle>
          <a:p>
            <a:pPr algn="r"/>
            <a:fld id="{0387AFBB-5795-4A18-A872-36769FD00715}" type="slidenum">
              <a:rPr lang="ru-RU" smtClean="0"/>
              <a:pPr algn="r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6337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54EE-2940-46F4-AD71-9ED02BFC261B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030465" y="6356350"/>
            <a:ext cx="87527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B050"/>
                </a:solidFill>
              </a:defRPr>
            </a:lvl1pPr>
          </a:lstStyle>
          <a:p>
            <a:pPr algn="r"/>
            <a:fld id="{0387AFBB-5795-4A18-A872-36769FD00715}" type="slidenum">
              <a:rPr lang="ru-RU" smtClean="0"/>
              <a:pPr algn="r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820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ADEDC-F23C-4157-BD3D-DEC53E647774}" type="datetime1">
              <a:rPr lang="ru-RU" smtClean="0"/>
              <a:t>19.08.2021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030465" y="6356350"/>
            <a:ext cx="87527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B050"/>
                </a:solidFill>
              </a:defRPr>
            </a:lvl1pPr>
          </a:lstStyle>
          <a:p>
            <a:pPr algn="r"/>
            <a:fld id="{0387AFBB-5795-4A18-A872-36769FD00715}" type="slidenum">
              <a:rPr lang="ru-RU" smtClean="0"/>
              <a:pPr algn="r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7680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0F828-4C34-4057-B0DE-30D423880A16}" type="datetime1">
              <a:rPr lang="ru-RU" smtClean="0"/>
              <a:t>19.08.2021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153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214-7F1B-4C5E-B26D-2A43061BCAEA}" type="datetime1">
              <a:rPr lang="ru-RU" smtClean="0"/>
              <a:t>19.08.2021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381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943A1-5315-4E78-8D99-DE0DBDE18D66}" type="datetime1">
              <a:rPr lang="ru-RU" smtClean="0"/>
              <a:t>19.08.2021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60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226-4D3B-40AB-896B-71BF8EB26138}" type="datetime1">
              <a:rPr lang="ru-RU" smtClean="0"/>
              <a:t>19.08.2021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87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89D7-9634-4925-B698-4E5E64D50EB0}" type="datetime1">
              <a:rPr lang="ru-RU" smtClean="0"/>
              <a:t>19.08.2021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615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343AC-1F23-4E7F-A425-C6AFF0B58067}" type="datetime1">
              <a:rPr lang="ru-RU" smtClean="0"/>
              <a:t>19.08.2021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030465" y="6356350"/>
            <a:ext cx="87527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B050"/>
                </a:solidFill>
              </a:defRPr>
            </a:lvl1pPr>
          </a:lstStyle>
          <a:p>
            <a:pPr algn="r"/>
            <a:fld id="{0387AFBB-5795-4A18-A872-36769FD00715}" type="slidenum">
              <a:rPr lang="ru-RU" smtClean="0"/>
              <a:pPr algn="r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62308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7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5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image" Target="../media/image67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88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7" Type="http://schemas.openxmlformats.org/officeDocument/2006/relationships/image" Target="../media/image9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microsoft.com/office/2007/relationships/hdphoto" Target="../media/hdphoto3.wdp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8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41" y="333260"/>
            <a:ext cx="4780619" cy="60265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5854591" y="425933"/>
            <a:ext cx="543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DISCLAIMER</a:t>
            </a:r>
          </a:p>
          <a:p>
            <a:pPr algn="ctr"/>
            <a:endParaRPr lang="ru-RU" sz="2800" dirty="0"/>
          </a:p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В примерах кода не приведены импорты, объявление пакета и шаблонный код </a:t>
            </a:r>
          </a:p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(геттеры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сеттеры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и пр.)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</a:t>
            </a:fld>
            <a:endParaRPr lang="ru-RU" dirty="0"/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EE447B21-2115-451D-B736-382C037F97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60749" y="3712938"/>
            <a:ext cx="3623284" cy="271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55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rake and Migos add a second Detroit date to satiate our Drizzy thirst |  City Sla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084" b="2546"/>
          <a:stretch/>
        </p:blipFill>
        <p:spPr bwMode="auto">
          <a:xfrm>
            <a:off x="-122571" y="0"/>
            <a:ext cx="6266408" cy="668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rake and Migos add a second Detroit date to satiate our Drizzy thirst |  City Sla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084" b="2593"/>
          <a:stretch/>
        </p:blipFill>
        <p:spPr bwMode="auto">
          <a:xfrm>
            <a:off x="5925592" y="0"/>
            <a:ext cx="6266408" cy="668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00925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Отдача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67333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Прием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5806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1780BB-A151-428A-BA54-9748476D0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Отдача перечислений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1690688"/>
            <a:ext cx="5867400" cy="352044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867400" cy="4533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429078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До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86487" y="1429078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После</a:t>
            </a: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6205537" y="1429078"/>
            <a:ext cx="0" cy="479551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4446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HTTP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коды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276351"/>
            <a:ext cx="9272016" cy="307581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" y="4739516"/>
            <a:ext cx="5156073" cy="1381887"/>
          </a:xfrm>
          <a:prstGeom prst="rect">
            <a:avLst/>
          </a:prstGeom>
        </p:spPr>
      </p:pic>
      <p:pic>
        <p:nvPicPr>
          <p:cNvPr id="1026" name="Picture 2" descr="Spring Tutorial | Dariaw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348" y="4853402"/>
            <a:ext cx="2308225" cy="115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9748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Drake and Migos add a second Detroit date to satiate our Drizzy thirst |  City Sla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084" b="2593"/>
          <a:stretch/>
        </p:blipFill>
        <p:spPr bwMode="auto">
          <a:xfrm>
            <a:off x="5925592" y="0"/>
            <a:ext cx="6266408" cy="668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9752"/>
          <a:stretch/>
        </p:blipFill>
        <p:spPr bwMode="auto">
          <a:xfrm>
            <a:off x="0" y="0"/>
            <a:ext cx="6186133" cy="669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00925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Отдача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7333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Прием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6772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0461" y="0"/>
            <a:ext cx="5953266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Google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ReCaptcha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6" name="Picture 2" descr="16 Times People Struggled With These Captchas So Much, They Shared It  Online | Bored Pan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748" y="996893"/>
            <a:ext cx="6414979" cy="555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919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Google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ReCaptcha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API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825" y="1509741"/>
            <a:ext cx="10746060" cy="485780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588" y="3129118"/>
            <a:ext cx="1800000" cy="180000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7358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35A0C5-6D5C-4795-8F4B-F55C9C1F8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23" y="1515110"/>
            <a:ext cx="9732645" cy="4977765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2E0630E-979B-42D3-BEB7-FD47EF90C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Исходная реализация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904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952BC2-043F-4B6D-8690-6BD23C3CC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незадокументированного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значения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2626"/>
            <a:ext cx="12192000" cy="4148747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845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Добавление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незадокументированного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значения</a:t>
            </a:r>
          </a:p>
        </p:txBody>
      </p:sp>
      <p:grpSp>
        <p:nvGrpSpPr>
          <p:cNvPr id="4" name="Группа 3"/>
          <p:cNvGrpSpPr/>
          <p:nvPr/>
        </p:nvGrpSpPr>
        <p:grpSpPr>
          <a:xfrm>
            <a:off x="593873" y="1962815"/>
            <a:ext cx="7206615" cy="3581019"/>
            <a:chOff x="593873" y="1962815"/>
            <a:chExt cx="7206615" cy="3581019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EA5039F8-1B40-42EC-BDCD-5EF753C09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3873" y="1962815"/>
              <a:ext cx="7206615" cy="3581019"/>
            </a:xfrm>
            <a:prstGeom prst="rect">
              <a:avLst/>
            </a:prstGeom>
          </p:spPr>
        </p:pic>
        <p:pic>
          <p:nvPicPr>
            <p:cNvPr id="1026" name="Picture 2" descr="Файл:Duke (Java mascot) waving.svg — Википедия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8579" y="4089860"/>
              <a:ext cx="196112" cy="353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5184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Добавление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UNEXPECTED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значения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551344" y="1824370"/>
            <a:ext cx="7206615" cy="3863340"/>
            <a:chOff x="551344" y="1824370"/>
            <a:chExt cx="7206615" cy="3863340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7C249A17-A995-4E5A-A18B-01495D3D4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1344" y="1824370"/>
              <a:ext cx="7206615" cy="3863340"/>
            </a:xfrm>
            <a:prstGeom prst="rect">
              <a:avLst/>
            </a:prstGeom>
          </p:spPr>
        </p:pic>
        <p:pic>
          <p:nvPicPr>
            <p:cNvPr id="6" name="Picture 2" descr="Файл:Duke (Java mascot) waving.svg — Википедия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2088" y="4239489"/>
              <a:ext cx="196112" cy="353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4104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Представление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18" y="1690688"/>
            <a:ext cx="3438109" cy="3561019"/>
          </a:xfrm>
          <a:prstGeom prst="rect">
            <a:avLst/>
          </a:prstGeom>
        </p:spPr>
      </p:pic>
      <p:grpSp>
        <p:nvGrpSpPr>
          <p:cNvPr id="3" name="Группа 2"/>
          <p:cNvGrpSpPr/>
          <p:nvPr/>
        </p:nvGrpSpPr>
        <p:grpSpPr>
          <a:xfrm>
            <a:off x="5997114" y="2246516"/>
            <a:ext cx="4686299" cy="2698864"/>
            <a:chOff x="6096001" y="2635136"/>
            <a:chExt cx="3895724" cy="2003367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51" t="35383" r="52725" b="28602"/>
            <a:stretch/>
          </p:blipFill>
          <p:spPr>
            <a:xfrm>
              <a:off x="6096001" y="2635136"/>
              <a:ext cx="1733550" cy="2003367"/>
            </a:xfrm>
            <a:prstGeom prst="rect">
              <a:avLst/>
            </a:prstGeom>
          </p:spPr>
        </p:pic>
        <p:pic>
          <p:nvPicPr>
            <p:cNvPr id="7" name="Рисунок 6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232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644" t="35383" r="24764" b="28602"/>
            <a:stretch/>
          </p:blipFill>
          <p:spPr>
            <a:xfrm>
              <a:off x="7829551" y="2635136"/>
              <a:ext cx="2162174" cy="2003367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061506" y="5487749"/>
            <a:ext cx="369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Артём </a:t>
            </a:r>
            <a:r>
              <a:rPr lang="ru-RU" sz="2800" dirty="0" err="1">
                <a:solidFill>
                  <a:schemeClr val="bg1">
                    <a:lumMod val="85000"/>
                  </a:schemeClr>
                </a:solidFill>
              </a:rPr>
              <a:t>Бояршинов</a:t>
            </a:r>
            <a:endParaRPr lang="ru-RU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1695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9752"/>
          <a:stretch/>
        </p:blipFill>
        <p:spPr bwMode="auto">
          <a:xfrm>
            <a:off x="0" y="0"/>
            <a:ext cx="6186133" cy="669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9855"/>
          <a:stretch/>
        </p:blipFill>
        <p:spPr bwMode="auto">
          <a:xfrm>
            <a:off x="6005867" y="0"/>
            <a:ext cx="6186133" cy="668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00925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Отдача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67333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n>
                  <a:solidFill>
                    <a:schemeClr val="bg1"/>
                  </a:solidFill>
                </a:ln>
                <a:solidFill>
                  <a:srgbClr val="272822"/>
                </a:solidFill>
              </a:rPr>
              <a:t>Прием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7956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2786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Перечисления в публичном </a:t>
            </a:r>
            <a:r>
              <a:rPr lang="en-US" sz="3600" dirty="0">
                <a:solidFill>
                  <a:srgbClr val="00B050"/>
                </a:solidFill>
              </a:rPr>
              <a:t>API</a:t>
            </a:r>
            <a:endParaRPr lang="ru-RU" sz="3600" dirty="0">
              <a:solidFill>
                <a:srgbClr val="00B05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50"/>
                </a:solidFill>
              </a:rPr>
              <a:t>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8" r="12318"/>
          <a:stretch/>
        </p:blipFill>
        <p:spPr>
          <a:xfrm>
            <a:off x="6403993" y="1050762"/>
            <a:ext cx="5483207" cy="506112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6799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JSON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35562"/>
            <a:ext cx="4224251" cy="510251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Jackson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85" y="2267599"/>
            <a:ext cx="8692515" cy="194652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85" y="4535914"/>
            <a:ext cx="9494901" cy="19465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7300" y="1943100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>
                <a:solidFill>
                  <a:schemeClr val="bg1">
                    <a:lumMod val="85000"/>
                  </a:schemeClr>
                </a:solidFill>
              </a:rPr>
              <a:t>Сериализация</a:t>
            </a:r>
            <a:endParaRPr lang="ru-RU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57300" y="4183799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>
                <a:solidFill>
                  <a:schemeClr val="bg1">
                    <a:lumMod val="85000"/>
                  </a:schemeClr>
                </a:solidFill>
              </a:rPr>
              <a:t>Десериализация</a:t>
            </a:r>
            <a:endParaRPr lang="ru-RU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6" name="Picture 2" descr="http://fasterxml.com/images/fxml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211" y="744195"/>
            <a:ext cx="1068301" cy="110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1603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Почему ваш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JSON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на меня орет?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39834" t="7470" r="17682" b="48836"/>
          <a:stretch/>
        </p:blipFill>
        <p:spPr>
          <a:xfrm>
            <a:off x="4163430" y="1325563"/>
            <a:ext cx="7190370" cy="4246562"/>
          </a:xfrm>
          <a:prstGeom prst="rect">
            <a:avLst/>
          </a:prstGeom>
        </p:spPr>
      </p:pic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3071" r="75042"/>
          <a:stretch/>
        </p:blipFill>
        <p:spPr>
          <a:xfrm>
            <a:off x="1005827" y="1325563"/>
            <a:ext cx="2682015" cy="4222865"/>
          </a:xfrm>
          <a:prstGeom prst="rect">
            <a:avLst/>
          </a:prstGeom>
        </p:spPr>
      </p:pic>
      <p:pic>
        <p:nvPicPr>
          <p:cNvPr id="1026" name="Picture 2" descr="Логотип Google на прозрачном фоне (пнг)– Логотип Google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45" y="5767164"/>
            <a:ext cx="2822397" cy="870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Яндекс PNG логотип скачать бесплатно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142461"/>
            <a:ext cx="2587625" cy="194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6442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75" y="1711172"/>
            <a:ext cx="4353687" cy="3358134"/>
          </a:xfrm>
          <a:prstGeom prst="rect">
            <a:avLst/>
          </a:prstGeom>
        </p:spPr>
      </p:pic>
      <p:pic>
        <p:nvPicPr>
          <p:cNvPr id="14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63" y="3906114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64" y="5069307"/>
            <a:ext cx="2867787" cy="1381887"/>
          </a:xfrm>
          <a:prstGeom prst="rect">
            <a:avLst/>
          </a:prstGeom>
        </p:spPr>
      </p:pic>
      <p:sp>
        <p:nvSpPr>
          <p:cNvPr id="20" name="Двойная стрелка вверх/вниз 19"/>
          <p:cNvSpPr/>
          <p:nvPr/>
        </p:nvSpPr>
        <p:spPr>
          <a:xfrm>
            <a:off x="2144117" y="4757320"/>
            <a:ext cx="380201" cy="574256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24</a:t>
            </a:fld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331CAB-108F-441B-9E03-D2502E65E0C0}"/>
              </a:ext>
            </a:extLst>
          </p:cNvPr>
          <p:cNvSpPr txBox="1"/>
          <p:nvPr/>
        </p:nvSpPr>
        <p:spPr>
          <a:xfrm>
            <a:off x="347475" y="612367"/>
            <a:ext cx="4125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err="1">
                <a:solidFill>
                  <a:schemeClr val="bg1">
                    <a:lumMod val="85000"/>
                  </a:schemeClr>
                </a:solidFill>
              </a:rPr>
              <a:t>Сериализация</a:t>
            </a:r>
            <a:endParaRPr lang="ru-RU" sz="4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541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061" y="3390240"/>
            <a:ext cx="7325487" cy="33581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63061" y="617905"/>
            <a:ext cx="69860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err="1">
                <a:solidFill>
                  <a:schemeClr val="bg1">
                    <a:lumMod val="85000"/>
                  </a:schemeClr>
                </a:solidFill>
              </a:rPr>
              <a:t>Десериализация</a:t>
            </a:r>
            <a:endParaRPr lang="ru-RU" sz="4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75" y="1711172"/>
            <a:ext cx="4353687" cy="335813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/>
        </p:nvCxnSpPr>
        <p:spPr>
          <a:xfrm>
            <a:off x="4663062" y="-10186"/>
            <a:ext cx="0" cy="68580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63" y="3906114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938" y="4171495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064" y="5069307"/>
            <a:ext cx="2867787" cy="13818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5938" y="1321411"/>
            <a:ext cx="4472559" cy="2228850"/>
          </a:xfrm>
          <a:prstGeom prst="rect">
            <a:avLst/>
          </a:prstGeom>
        </p:spPr>
      </p:pic>
      <p:sp>
        <p:nvSpPr>
          <p:cNvPr id="17" name="Стрелка вниз 16"/>
          <p:cNvSpPr/>
          <p:nvPr/>
        </p:nvSpPr>
        <p:spPr>
          <a:xfrm>
            <a:off x="6816954" y="2980664"/>
            <a:ext cx="390525" cy="409575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Двойная стрелка вверх/вниз 7"/>
          <p:cNvSpPr/>
          <p:nvPr/>
        </p:nvSpPr>
        <p:spPr>
          <a:xfrm>
            <a:off x="2144117" y="4757320"/>
            <a:ext cx="380201" cy="574256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25</a:t>
            </a:fld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864129-5D58-4685-B042-96B1CF10810D}"/>
              </a:ext>
            </a:extLst>
          </p:cNvPr>
          <p:cNvSpPr txBox="1"/>
          <p:nvPr/>
        </p:nvSpPr>
        <p:spPr>
          <a:xfrm>
            <a:off x="347475" y="612367"/>
            <a:ext cx="4125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err="1">
                <a:solidFill>
                  <a:schemeClr val="bg1">
                    <a:lumMod val="85000"/>
                  </a:schemeClr>
                </a:solidFill>
              </a:rPr>
              <a:t>Сериализация</a:t>
            </a:r>
            <a:endParaRPr lang="ru-RU" sz="4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031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791480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Перечисления в БД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50"/>
                </a:solidFill>
              </a:rPr>
              <a:t>JPA</a:t>
            </a:r>
            <a:endParaRPr lang="ru-RU" sz="3200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4" y="1120905"/>
            <a:ext cx="4516394" cy="442368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7538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21" y="1101283"/>
            <a:ext cx="4646105" cy="248478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60" y="3519392"/>
            <a:ext cx="3623120" cy="2757678"/>
          </a:xfrm>
          <a:prstGeom prst="rect">
            <a:avLst/>
          </a:prstGeom>
        </p:spPr>
      </p:pic>
      <p:grpSp>
        <p:nvGrpSpPr>
          <p:cNvPr id="6" name="Группа 5"/>
          <p:cNvGrpSpPr/>
          <p:nvPr/>
        </p:nvGrpSpPr>
        <p:grpSpPr>
          <a:xfrm>
            <a:off x="5494937" y="771524"/>
            <a:ext cx="6276880" cy="4924425"/>
            <a:chOff x="5294912" y="838199"/>
            <a:chExt cx="6276880" cy="4924425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5832" y="838199"/>
              <a:ext cx="5163144" cy="492442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8252886" y="1294180"/>
              <a:ext cx="18912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EURASIA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95212" y="2875330"/>
              <a:ext cx="18012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AFRICA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35877" y="3773548"/>
              <a:ext cx="2435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AUSTRALIA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94912" y="1396025"/>
              <a:ext cx="210654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NORTH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859164" y="3324759"/>
              <a:ext cx="197162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SOUTH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777245" y="4730273"/>
              <a:ext cx="27191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ANTARCTICA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3178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36" y="1806403"/>
            <a:ext cx="4695444" cy="2793492"/>
          </a:xfrm>
          <a:prstGeom prst="rect">
            <a:avLst/>
          </a:prstGeom>
        </p:spPr>
      </p:pic>
      <p:pic>
        <p:nvPicPr>
          <p:cNvPr id="11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36" y="3155270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28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945C1368-0AA6-4683-A642-9129129ACE0F}"/>
              </a:ext>
            </a:extLst>
          </p:cNvPr>
          <p:cNvGrpSpPr/>
          <p:nvPr/>
        </p:nvGrpSpPr>
        <p:grpSpPr>
          <a:xfrm>
            <a:off x="5494937" y="771524"/>
            <a:ext cx="6276880" cy="4924425"/>
            <a:chOff x="5294912" y="838199"/>
            <a:chExt cx="6276880" cy="4924425"/>
          </a:xfrm>
        </p:grpSpPr>
        <p:pic>
          <p:nvPicPr>
            <p:cNvPr id="20" name="Рисунок 19">
              <a:extLst>
                <a:ext uri="{FF2B5EF4-FFF2-40B4-BE49-F238E27FC236}">
                  <a16:creationId xmlns:a16="http://schemas.microsoft.com/office/drawing/2014/main" id="{DF39415E-89F4-48B0-B94C-3ED67DF78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5832" y="838199"/>
              <a:ext cx="5163144" cy="4924425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8D7B08-11F0-4069-8C90-A74E13E1F75E}"/>
                </a:ext>
              </a:extLst>
            </p:cNvPr>
            <p:cNvSpPr txBox="1"/>
            <p:nvPr/>
          </p:nvSpPr>
          <p:spPr>
            <a:xfrm>
              <a:off x="8252886" y="1294180"/>
              <a:ext cx="18912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EURASIA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DE7B15-AD5C-4EEC-993E-BE9AE237FDC2}"/>
                </a:ext>
              </a:extLst>
            </p:cNvPr>
            <p:cNvSpPr txBox="1"/>
            <p:nvPr/>
          </p:nvSpPr>
          <p:spPr>
            <a:xfrm>
              <a:off x="7695212" y="2875330"/>
              <a:ext cx="18012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AFRICA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7C1508E-2979-4E2C-BD3D-7E1374513623}"/>
                </a:ext>
              </a:extLst>
            </p:cNvPr>
            <p:cNvSpPr txBox="1"/>
            <p:nvPr/>
          </p:nvSpPr>
          <p:spPr>
            <a:xfrm>
              <a:off x="9135877" y="3773548"/>
              <a:ext cx="2435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AUSTRALIA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C37D4AB-DDFC-46CE-A689-C71F319ABE21}"/>
                </a:ext>
              </a:extLst>
            </p:cNvPr>
            <p:cNvSpPr txBox="1"/>
            <p:nvPr/>
          </p:nvSpPr>
          <p:spPr>
            <a:xfrm>
              <a:off x="5294912" y="1396025"/>
              <a:ext cx="210654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NORTH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B3E3213-9F60-4195-AE8F-C8FE1505A1F6}"/>
                </a:ext>
              </a:extLst>
            </p:cNvPr>
            <p:cNvSpPr txBox="1"/>
            <p:nvPr/>
          </p:nvSpPr>
          <p:spPr>
            <a:xfrm>
              <a:off x="5859164" y="3324759"/>
              <a:ext cx="197162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SOUTH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4DF3305-72CB-41A8-84FB-B7AF559365DC}"/>
                </a:ext>
              </a:extLst>
            </p:cNvPr>
            <p:cNvSpPr txBox="1"/>
            <p:nvPr/>
          </p:nvSpPr>
          <p:spPr>
            <a:xfrm>
              <a:off x="6777245" y="4730273"/>
              <a:ext cx="27191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ANTARCTICA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581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vignette.wikia.nocookie.net/speculativeevolution/images/8/8c/AfterMan_Map_50my.png/revision/latest?cb=2019021722113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191"/>
            <a:ext cx="12192000" cy="674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29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418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54878"/>
            <a:ext cx="9144000" cy="107219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Effective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Enums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3207" y="1403537"/>
            <a:ext cx="5725719" cy="464812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pPr algn="l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94" y="1403538"/>
            <a:ext cx="5167453" cy="4107462"/>
          </a:xfrm>
          <a:prstGeom prst="rect">
            <a:avLst/>
          </a:prstGeom>
        </p:spPr>
      </p:pic>
      <p:pic>
        <p:nvPicPr>
          <p:cNvPr id="6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44657">
            <a:off x="9629979" y="4030353"/>
            <a:ext cx="485143" cy="87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4354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is is the world&amp;#39;s most dangerous bomb a blast and the earth is o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7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5256"/>
            <a:ext cx="12192000" cy="287442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9838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Солнечная система — Википед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75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21933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Солнечная система — Википед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75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0" y="3095626"/>
            <a:ext cx="4011930" cy="364045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14" y="3803905"/>
            <a:ext cx="5156073" cy="2511171"/>
          </a:xfrm>
          <a:prstGeom prst="rect">
            <a:avLst/>
          </a:prstGeom>
        </p:spPr>
      </p:pic>
      <p:pic>
        <p:nvPicPr>
          <p:cNvPr id="5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713" y="5843845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4674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6" y="676656"/>
            <a:ext cx="10416159" cy="6181344"/>
          </a:xfrm>
          <a:prstGeom prst="rect">
            <a:avLst/>
          </a:prstGeom>
        </p:spPr>
      </p:pic>
      <p:pic>
        <p:nvPicPr>
          <p:cNvPr id="3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6" y="3767328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53" y="853260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4903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Солнечная система — Википед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75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8460" y="3752850"/>
            <a:ext cx="6983730" cy="2793492"/>
          </a:xfrm>
          <a:prstGeom prst="rect">
            <a:avLst/>
          </a:prstGeom>
        </p:spPr>
      </p:pic>
      <p:pic>
        <p:nvPicPr>
          <p:cNvPr id="4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60" y="5087388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8633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83426" y="838999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69" y="1019175"/>
            <a:ext cx="4857149" cy="457529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6465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4488900-9A8C-4B4D-8D84-BB53E71E1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180" y="3638557"/>
            <a:ext cx="8350758" cy="81724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014906E-63E8-488A-B7BF-46268F35C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180" y="2335537"/>
            <a:ext cx="4234815" cy="108470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37148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 названию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Не нужно расширяться</a:t>
            </a:r>
          </a:p>
          <a:p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60AC7D8E-5B37-4E53-AE1F-7B3F5A9C4D9F}"/>
              </a:ext>
            </a:extLst>
          </p:cNvPr>
          <p:cNvSpPr txBox="1">
            <a:spLocks/>
          </p:cNvSpPr>
          <p:nvPr/>
        </p:nvSpPr>
        <p:spPr>
          <a:xfrm>
            <a:off x="838200" y="3630728"/>
            <a:ext cx="10515600" cy="643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5CFB696E-7643-4200-AE84-1F60853EC557}"/>
              </a:ext>
            </a:extLst>
          </p:cNvPr>
          <p:cNvSpPr txBox="1">
            <a:spLocks/>
          </p:cNvSpPr>
          <p:nvPr/>
        </p:nvSpPr>
        <p:spPr>
          <a:xfrm>
            <a:off x="838200" y="3372787"/>
            <a:ext cx="10515600" cy="643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Нужно расширяться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08D536AE-2C73-45D8-9860-0D19DD5076AB}"/>
              </a:ext>
            </a:extLst>
          </p:cNvPr>
          <p:cNvSpPr txBox="1">
            <a:spLocks/>
          </p:cNvSpPr>
          <p:nvPr/>
        </p:nvSpPr>
        <p:spPr>
          <a:xfrm>
            <a:off x="838200" y="4391317"/>
            <a:ext cx="4280452" cy="78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 параметру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EAD2DCB-8D7E-4365-9FD9-89F9DB61C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782893"/>
            <a:ext cx="6641973" cy="1649349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0032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 названию без расширения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7425B8-EA9F-4B37-BAD8-A29586C52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14" y="3440647"/>
            <a:ext cx="6062472" cy="81724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37</a:t>
            </a:fld>
            <a:endParaRPr lang="ru-RU" dirty="0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5B8F4609-4464-43E4-A8DD-92DDB4ABEF7A}"/>
              </a:ext>
            </a:extLst>
          </p:cNvPr>
          <p:cNvGrpSpPr/>
          <p:nvPr/>
        </p:nvGrpSpPr>
        <p:grpSpPr>
          <a:xfrm>
            <a:off x="5773233" y="1218785"/>
            <a:ext cx="6276880" cy="4924425"/>
            <a:chOff x="5294912" y="838199"/>
            <a:chExt cx="6276880" cy="4924425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DD4CC953-C53E-41FE-861E-F1F272F1A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5832" y="838199"/>
              <a:ext cx="5163144" cy="4924425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6CB055-4CF3-4BC0-8CD2-53877566BEA5}"/>
                </a:ext>
              </a:extLst>
            </p:cNvPr>
            <p:cNvSpPr txBox="1"/>
            <p:nvPr/>
          </p:nvSpPr>
          <p:spPr>
            <a:xfrm>
              <a:off x="8252886" y="1294180"/>
              <a:ext cx="18912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EURASIA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44FC3E-5938-47E7-84B4-445AB4D7118A}"/>
                </a:ext>
              </a:extLst>
            </p:cNvPr>
            <p:cNvSpPr txBox="1"/>
            <p:nvPr/>
          </p:nvSpPr>
          <p:spPr>
            <a:xfrm>
              <a:off x="7695212" y="2875330"/>
              <a:ext cx="18012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AFRICA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5E689-F4A9-4C1A-BED1-198C0F9154FA}"/>
                </a:ext>
              </a:extLst>
            </p:cNvPr>
            <p:cNvSpPr txBox="1"/>
            <p:nvPr/>
          </p:nvSpPr>
          <p:spPr>
            <a:xfrm>
              <a:off x="9135877" y="3773548"/>
              <a:ext cx="2435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AUSTRALIA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7294534-B3BA-4FA7-8C7C-2FDFB1D0C39E}"/>
                </a:ext>
              </a:extLst>
            </p:cNvPr>
            <p:cNvSpPr txBox="1"/>
            <p:nvPr/>
          </p:nvSpPr>
          <p:spPr>
            <a:xfrm>
              <a:off x="5294912" y="1396025"/>
              <a:ext cx="210654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NORTH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C6A80CD-3B18-4B7D-815A-48B50F215938}"/>
                </a:ext>
              </a:extLst>
            </p:cNvPr>
            <p:cNvSpPr txBox="1"/>
            <p:nvPr/>
          </p:nvSpPr>
          <p:spPr>
            <a:xfrm>
              <a:off x="5859164" y="3324759"/>
              <a:ext cx="197162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SOUTH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AMERICA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EFCD68-5F83-40C8-85A0-FA3D38E04CD7}"/>
                </a:ext>
              </a:extLst>
            </p:cNvPr>
            <p:cNvSpPr txBox="1"/>
            <p:nvPr/>
          </p:nvSpPr>
          <p:spPr>
            <a:xfrm>
              <a:off x="6777245" y="4730273"/>
              <a:ext cx="27191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>
                      <a:lumMod val="85000"/>
                    </a:schemeClr>
                  </a:solidFill>
                </a:rPr>
                <a:t>ANTARCTICA</a:t>
              </a:r>
              <a:endParaRPr lang="ru-RU" sz="2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7879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Солнечная система — Википедия">
            <a:extLst>
              <a:ext uri="{FF2B5EF4-FFF2-40B4-BE49-F238E27FC236}">
                <a16:creationId xmlns:a16="http://schemas.microsoft.com/office/drawing/2014/main" id="{29014E6C-FAA7-4A9C-82AE-D81EC867C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75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0461" y="-134605"/>
            <a:ext cx="9001539" cy="1325563"/>
          </a:xfrm>
        </p:spPr>
        <p:txBody>
          <a:bodyPr/>
          <a:lstStyle/>
          <a:p>
            <a:pPr algn="r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 названию с расширением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2CF8C4-29BC-4841-AACC-D99E4EA0F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166" y="3688391"/>
            <a:ext cx="7548372" cy="248145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02798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Guava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15DB4E8-E228-4D32-8F1A-90E18685E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55" y="1509294"/>
            <a:ext cx="7444359" cy="164934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0E9582E-4A08-43D3-9FC9-C893603AF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55" y="4553447"/>
            <a:ext cx="10416159" cy="1367028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6AAE8E82-A166-4053-9EFC-D81C74C67F72}"/>
              </a:ext>
            </a:extLst>
          </p:cNvPr>
          <p:cNvSpPr txBox="1">
            <a:spLocks/>
          </p:cNvSpPr>
          <p:nvPr/>
        </p:nvSpPr>
        <p:spPr>
          <a:xfrm>
            <a:off x="838200" y="33342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Apache Commons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39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3863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/>
          <p:cNvSpPr txBox="1">
            <a:spLocks/>
          </p:cNvSpPr>
          <p:nvPr/>
        </p:nvSpPr>
        <p:spPr>
          <a:xfrm>
            <a:off x="562786" y="697683"/>
            <a:ext cx="5907588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290" y="977566"/>
            <a:ext cx="4733925" cy="422910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90467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4184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Замер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перфоманса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с помощью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JMH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6" y="1652383"/>
            <a:ext cx="7682103" cy="194652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495" y="4563632"/>
            <a:ext cx="7919847" cy="1946529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/>
        </p:nvCxnSpPr>
        <p:spPr>
          <a:xfrm flipV="1">
            <a:off x="0" y="3931356"/>
            <a:ext cx="12192000" cy="7866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Диаграмма 10"/>
          <p:cNvGraphicFramePr/>
          <p:nvPr>
            <p:extLst>
              <p:ext uri="{D42A27DB-BD31-4B8C-83A1-F6EECF244321}">
                <p14:modId xmlns:p14="http://schemas.microsoft.com/office/powerpoint/2010/main" val="4024934834"/>
              </p:ext>
            </p:extLst>
          </p:nvPr>
        </p:nvGraphicFramePr>
        <p:xfrm>
          <a:off x="7839265" y="1319940"/>
          <a:ext cx="3873119" cy="2611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Диаграмма 11"/>
          <p:cNvGraphicFramePr/>
          <p:nvPr>
            <p:extLst>
              <p:ext uri="{D42A27DB-BD31-4B8C-83A1-F6EECF244321}">
                <p14:modId xmlns:p14="http://schemas.microsoft.com/office/powerpoint/2010/main" val="4132905682"/>
              </p:ext>
            </p:extLst>
          </p:nvPr>
        </p:nvGraphicFramePr>
        <p:xfrm>
          <a:off x="333376" y="4010025"/>
          <a:ext cx="3873119" cy="2611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7987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параметру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FDA0D50-A515-4870-921C-30C9F3B41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71" y="1835228"/>
            <a:ext cx="7206615" cy="38633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19850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параметру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DD006E-6CEF-4BD1-940F-5D0AA5922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81" y="2410175"/>
            <a:ext cx="4814316" cy="3313557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ABEBC22-0C62-4043-952C-13B0CEFF5F16}"/>
              </a:ext>
            </a:extLst>
          </p:cNvPr>
          <p:cNvSpPr txBox="1">
            <a:spLocks/>
          </p:cNvSpPr>
          <p:nvPr/>
        </p:nvSpPr>
        <p:spPr>
          <a:xfrm>
            <a:off x="838200" y="13529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Нетривиальные внутренние значения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975" y="2365598"/>
            <a:ext cx="4353687" cy="3358134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41987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Через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Stream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AC1847-2087-4792-B019-10AE5FE82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53" y="1497308"/>
            <a:ext cx="6285357" cy="2199132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8913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Кэш в виде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мапы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F5774F-5A03-4BA8-8193-0E33E88F6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22" y="1690688"/>
            <a:ext cx="10297287" cy="274891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12034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Сравнение производительности</a:t>
            </a:r>
          </a:p>
        </p:txBody>
      </p:sp>
      <p:graphicFrame>
        <p:nvGraphicFramePr>
          <p:cNvPr id="7" name="Диаграмма 6"/>
          <p:cNvGraphicFramePr/>
          <p:nvPr>
            <p:extLst>
              <p:ext uri="{D42A27DB-BD31-4B8C-83A1-F6EECF244321}">
                <p14:modId xmlns:p14="http://schemas.microsoft.com/office/powerpoint/2010/main" val="3916808683"/>
              </p:ext>
            </p:extLst>
          </p:nvPr>
        </p:nvGraphicFramePr>
        <p:xfrm>
          <a:off x="7744015" y="1319940"/>
          <a:ext cx="3873119" cy="2611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84" y="1887944"/>
            <a:ext cx="7563231" cy="1664208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759" y="4747131"/>
            <a:ext cx="8142732" cy="1664208"/>
          </a:xfrm>
          <a:prstGeom prst="rect">
            <a:avLst/>
          </a:prstGeom>
        </p:spPr>
      </p:pic>
      <p:cxnSp>
        <p:nvCxnSpPr>
          <p:cNvPr id="12" name="Прямая соединительная линия 11"/>
          <p:cNvCxnSpPr/>
          <p:nvPr/>
        </p:nvCxnSpPr>
        <p:spPr>
          <a:xfrm flipV="1">
            <a:off x="0" y="3931356"/>
            <a:ext cx="12192000" cy="7866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Диаграмма 12"/>
          <p:cNvGraphicFramePr/>
          <p:nvPr>
            <p:extLst>
              <p:ext uri="{D42A27DB-BD31-4B8C-83A1-F6EECF244321}">
                <p14:modId xmlns:p14="http://schemas.microsoft.com/office/powerpoint/2010/main" val="886803160"/>
              </p:ext>
            </p:extLst>
          </p:nvPr>
        </p:nvGraphicFramePr>
        <p:xfrm>
          <a:off x="381190" y="4019550"/>
          <a:ext cx="3873119" cy="2611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37217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2786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Перечисление как </a:t>
            </a:r>
            <a:r>
              <a:rPr lang="en-US" sz="3600" dirty="0">
                <a:solidFill>
                  <a:srgbClr val="00B050"/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94" y="1403538"/>
            <a:ext cx="5167453" cy="4107462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9285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E2EE93B-EB0E-49B1-B1E4-41951C62A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09" b="49880"/>
          <a:stretch/>
        </p:blipFill>
        <p:spPr>
          <a:xfrm>
            <a:off x="190468" y="2265680"/>
            <a:ext cx="3650774" cy="3277870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242" y="1571625"/>
            <a:ext cx="8350758" cy="505206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03DC911-2577-4FBE-AEC0-F4DD13806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Классический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5648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Singleton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1" y="2841775"/>
            <a:ext cx="4145661" cy="1381887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4675" y="4476040"/>
            <a:ext cx="5381625" cy="65467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Потокобезопасен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by design!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385A9D-09D7-4E34-A3E0-AB906A124691}"/>
              </a:ext>
            </a:extLst>
          </p:cNvPr>
          <p:cNvSpPr txBox="1"/>
          <p:nvPr/>
        </p:nvSpPr>
        <p:spPr>
          <a:xfrm>
            <a:off x="6924675" y="1943066"/>
            <a:ext cx="4689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“… single-element </a:t>
            </a:r>
            <a:r>
              <a:rPr lang="en-US" i="1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 type is often </a:t>
            </a:r>
            <a:br>
              <a:rPr lang="en-US" i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the best way to implement a singleton”</a:t>
            </a:r>
            <a:endParaRPr lang="ru-RU" i="1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79" y="442785"/>
            <a:ext cx="4689396" cy="5903852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20" y="723825"/>
            <a:ext cx="765106" cy="608161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34533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DC911-2577-4FBE-AEC0-F4DD1380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Laziness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DEEDFE-A9CD-4027-B659-B72B34647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40" y="127063"/>
            <a:ext cx="6166485" cy="6641973"/>
          </a:xfrm>
          <a:prstGeom prst="rect">
            <a:avLst/>
          </a:prstGeom>
        </p:spPr>
      </p:pic>
      <p:grpSp>
        <p:nvGrpSpPr>
          <p:cNvPr id="3" name="Группа 2"/>
          <p:cNvGrpSpPr/>
          <p:nvPr/>
        </p:nvGrpSpPr>
        <p:grpSpPr>
          <a:xfrm>
            <a:off x="6734175" y="2405000"/>
            <a:ext cx="4619625" cy="2457450"/>
            <a:chOff x="7069253" y="4176650"/>
            <a:chExt cx="4619625" cy="245745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B93E582E-339F-4719-9029-7248089F5A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455"/>
            <a:stretch/>
          </p:blipFill>
          <p:spPr>
            <a:xfrm>
              <a:off x="7069253" y="4176650"/>
              <a:ext cx="4619625" cy="2457450"/>
            </a:xfrm>
            <a:prstGeom prst="rect">
              <a:avLst/>
            </a:prstGeom>
          </p:spPr>
        </p:pic>
        <p:sp>
          <p:nvSpPr>
            <p:cNvPr id="6" name="Прямоугольник 5"/>
            <p:cNvSpPr/>
            <p:nvPr/>
          </p:nvSpPr>
          <p:spPr>
            <a:xfrm>
              <a:off x="7167494" y="5545762"/>
              <a:ext cx="1654871" cy="364659"/>
            </a:xfrm>
            <a:prstGeom prst="rect">
              <a:avLst/>
            </a:prstGeom>
            <a:noFill/>
            <a:ln w="762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287" y="1324739"/>
            <a:ext cx="3314700" cy="71316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Условно ленивый</a:t>
            </a:r>
          </a:p>
        </p:txBody>
      </p:sp>
      <p:pic>
        <p:nvPicPr>
          <p:cNvPr id="8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50" y="1148134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Номер слайда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49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03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8ED73F-F329-4929-B6E1-0381898DC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7" y="108013"/>
            <a:ext cx="6166485" cy="6641973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D35C05D-9146-42C3-8071-CD55CE7B2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r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05B9BEA-EB40-4DD3-8622-291124D724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55"/>
          <a:stretch/>
        </p:blipFill>
        <p:spPr>
          <a:xfrm>
            <a:off x="6497753" y="3901485"/>
            <a:ext cx="4619625" cy="245745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3871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DC911-2577-4FBE-AEC0-F4DD1380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Мутабельность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371601"/>
            <a:ext cx="7221474" cy="3075813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50403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C76912-F41A-4678-A996-BCF1E208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Spring Bean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6" y="1333500"/>
            <a:ext cx="8692515" cy="3358134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41758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C76912-F41A-4678-A996-BCF1E208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Фабрика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Spring Bean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1409700"/>
            <a:ext cx="9034272" cy="5334381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19302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675" y="542623"/>
            <a:ext cx="8239126" cy="5753719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7550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8EDE7-49F5-4280-940C-AA566739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Что там у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котлинистов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?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41" y="1942475"/>
            <a:ext cx="4591431" cy="817245"/>
          </a:xfrm>
          <a:prstGeom prst="rect">
            <a:avLst/>
          </a:prstGeom>
        </p:spPr>
      </p:pic>
      <p:sp>
        <p:nvSpPr>
          <p:cNvPr id="9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585893"/>
            <a:ext cx="3901523" cy="71316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Вызов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object 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из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Java: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740" y="1947422"/>
            <a:ext cx="7429500" cy="4769739"/>
          </a:xfrm>
          <a:prstGeom prst="rect">
            <a:avLst/>
          </a:prstGeo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 txBox="1">
            <a:spLocks/>
          </p:cNvSpPr>
          <p:nvPr/>
        </p:nvSpPr>
        <p:spPr>
          <a:xfrm>
            <a:off x="5153405" y="1590840"/>
            <a:ext cx="3981069" cy="7131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Байткод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Kotlin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object: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516" y="3316199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40550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2EE93B-EB0E-49B1-B1E4-41951C62A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49" y="340446"/>
            <a:ext cx="5916230" cy="598722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84847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2EE93B-EB0E-49B1-B1E4-41951C62A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49" y="340446"/>
            <a:ext cx="5916230" cy="5987225"/>
          </a:xfrm>
          <a:prstGeom prst="rect">
            <a:avLst/>
          </a:prstGeom>
        </p:spPr>
      </p:pic>
      <p:pic>
        <p:nvPicPr>
          <p:cNvPr id="1026" name="Picture 2" descr="Блох, Джошуа — Википедия">
            <a:extLst>
              <a:ext uri="{FF2B5EF4-FFF2-40B4-BE49-F238E27FC236}">
                <a16:creationId xmlns:a16="http://schemas.microsoft.com/office/drawing/2014/main" id="{F4750A4C-1F21-4C71-BEED-C5E6D3A12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5" r="9460"/>
          <a:stretch/>
        </p:blipFill>
        <p:spPr bwMode="auto">
          <a:xfrm>
            <a:off x="6662976" y="551248"/>
            <a:ext cx="4932506" cy="556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5586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2786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0748" y="1288474"/>
            <a:ext cx="5054368" cy="4339242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08537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ИНН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084021"/>
            <a:ext cx="8995755" cy="3006205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 txBox="1">
            <a:spLocks/>
          </p:cNvSpPr>
          <p:nvPr/>
        </p:nvSpPr>
        <p:spPr>
          <a:xfrm>
            <a:off x="838200" y="1606552"/>
            <a:ext cx="5728854" cy="1477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Персональный – 12 знаков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Юридический – 10 знаков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95623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Валидация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ИНН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6" y="5110163"/>
            <a:ext cx="5839587" cy="1664208"/>
          </a:xfrm>
          <a:prstGeom prst="rect">
            <a:avLst/>
          </a:prstGeom>
        </p:spPr>
      </p:pic>
      <p:sp>
        <p:nvSpPr>
          <p:cNvPr id="9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 txBox="1">
            <a:spLocks/>
          </p:cNvSpPr>
          <p:nvPr/>
        </p:nvSpPr>
        <p:spPr>
          <a:xfrm>
            <a:off x="838200" y="1508126"/>
            <a:ext cx="5695950" cy="641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Валидатор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Bean Validation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DACB05D6-3FC0-48BA-AD95-8020FC52C0D4}"/>
              </a:ext>
            </a:extLst>
          </p:cNvPr>
          <p:cNvSpPr txBox="1">
            <a:spLocks/>
          </p:cNvSpPr>
          <p:nvPr/>
        </p:nvSpPr>
        <p:spPr>
          <a:xfrm>
            <a:off x="838200" y="4655344"/>
            <a:ext cx="7113104" cy="641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Внутренний интерфейс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валидации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6" y="1895729"/>
            <a:ext cx="11218545" cy="2793492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59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415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F209B8D-3DE5-4572-86E9-CEA991B05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7" y="108013"/>
            <a:ext cx="6166485" cy="6641973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AB6F796-817C-4B24-A93E-B0E89527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r"/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93E582E-339F-4719-9029-7248089F5A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55"/>
          <a:stretch/>
        </p:blipFill>
        <p:spPr>
          <a:xfrm>
            <a:off x="6497753" y="3901485"/>
            <a:ext cx="4619625" cy="245745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595994" y="5270597"/>
            <a:ext cx="1654871" cy="364659"/>
          </a:xfrm>
          <a:prstGeom prst="rect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15518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67535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с логикой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валидации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16" y="1475232"/>
            <a:ext cx="11337417" cy="448741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59991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64" y="1276350"/>
            <a:ext cx="8127873" cy="505206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655287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Интерфейс знает свои реализации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264D32-5101-4F1D-AB30-352005919EDA}"/>
              </a:ext>
            </a:extLst>
          </p:cNvPr>
          <p:cNvSpPr txBox="1"/>
          <p:nvPr/>
        </p:nvSpPr>
        <p:spPr>
          <a:xfrm>
            <a:off x="3228975" y="6010275"/>
            <a:ext cx="6600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Sealed interface</a:t>
            </a: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 (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JEP 409</a:t>
            </a: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)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для бедных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67482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" y="1152557"/>
            <a:ext cx="9955530" cy="476973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Минутка саморекламы</a:t>
            </a:r>
          </a:p>
        </p:txBody>
      </p:sp>
      <p:grpSp>
        <p:nvGrpSpPr>
          <p:cNvPr id="11" name="Группа 10"/>
          <p:cNvGrpSpPr/>
          <p:nvPr/>
        </p:nvGrpSpPr>
        <p:grpSpPr>
          <a:xfrm>
            <a:off x="7671065" y="5273904"/>
            <a:ext cx="3933825" cy="1359624"/>
            <a:chOff x="6249786" y="5146541"/>
            <a:chExt cx="5104014" cy="1764069"/>
          </a:xfrm>
        </p:grpSpPr>
        <p:pic>
          <p:nvPicPr>
            <p:cNvPr id="3074" name="Picture 2" descr="Spring Boot — Национальная библиотека им. Н. Э. Баумана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9786" y="5146541"/>
              <a:ext cx="3360131" cy="1764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9609917" y="5291780"/>
              <a:ext cx="1743883" cy="1437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>
                  <a:solidFill>
                    <a:srgbClr val="92D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2.5</a:t>
              </a:r>
              <a:endParaRPr lang="ru-RU" sz="6600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" name="Группа 9"/>
          <p:cNvGrpSpPr/>
          <p:nvPr/>
        </p:nvGrpSpPr>
        <p:grpSpPr>
          <a:xfrm>
            <a:off x="3152776" y="5496787"/>
            <a:ext cx="4668840" cy="1107996"/>
            <a:chOff x="838200" y="5403272"/>
            <a:chExt cx="4782617" cy="1134997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293" b="90244" l="7295" r="94225">
                          <a14:foregroundMark x1="22796" y1="47561" x2="22796" y2="47561"/>
                          <a14:foregroundMark x1="34043" y1="51220" x2="34043" y2="51220"/>
                          <a14:foregroundMark x1="38602" y1="58537" x2="38602" y2="58537"/>
                          <a14:foregroundMark x1="46809" y1="60976" x2="46809" y2="60976"/>
                          <a14:foregroundMark x1="55319" y1="60976" x2="55319" y2="60976"/>
                          <a14:foregroundMark x1="63526" y1="58537" x2="63526" y2="58537"/>
                          <a14:foregroundMark x1="74164" y1="54878" x2="74164" y2="54878"/>
                          <a14:foregroundMark x1="84802" y1="53659" x2="84802" y2="53659"/>
                          <a14:foregroundMark x1="91185" y1="52439" x2="91185" y2="52439"/>
                          <a14:foregroundMark x1="94225" y1="29268" x2="94225" y2="29268"/>
                          <a14:foregroundMark x1="7295" y1="50000" x2="7295" y2="50000"/>
                        </a14:backgroundRemoval>
                      </a14:imgEffect>
                    </a14:imgLayer>
                  </a14:imgProps>
                </a:ext>
              </a:extLst>
            </a:blip>
            <a:srcRect t="9899"/>
            <a:stretch/>
          </p:blipFill>
          <p:spPr>
            <a:xfrm>
              <a:off x="838200" y="5403272"/>
              <a:ext cx="3133725" cy="70373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876934" y="5403272"/>
              <a:ext cx="1743883" cy="1134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>
                  <a:solidFill>
                    <a:schemeClr val="accent4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6.2</a:t>
              </a:r>
              <a:endParaRPr lang="ru-RU" sz="66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30091" y="5755141"/>
              <a:ext cx="2615825" cy="725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VALID</a:t>
              </a:r>
              <a:r>
                <a:rPr lang="en-US" sz="4000" dirty="0">
                  <a:solidFill>
                    <a:schemeClr val="accent4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ATOR</a:t>
              </a:r>
              <a:endParaRPr lang="ru-RU" sz="4000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5484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2786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публичном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Выводы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367" y="981838"/>
            <a:ext cx="4635731" cy="4517204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62085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5292" y="307572"/>
            <a:ext cx="7372811" cy="290114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5400" dirty="0">
                <a:solidFill>
                  <a:schemeClr val="bg1">
                    <a:lumMod val="85000"/>
                  </a:schemeClr>
                </a:solidFill>
              </a:rPr>
              <a:t>Здоровья!</a:t>
            </a:r>
            <a:br>
              <a:rPr lang="ru-RU" sz="5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sz="5400" dirty="0">
                <a:solidFill>
                  <a:schemeClr val="bg1">
                    <a:lumMod val="85000"/>
                  </a:schemeClr>
                </a:solidFill>
              </a:rPr>
              <a:t>Добра!</a:t>
            </a:r>
            <a:br>
              <a:rPr lang="ru-RU" sz="5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sz="5400" dirty="0">
                <a:solidFill>
                  <a:schemeClr val="bg1">
                    <a:lumMod val="85000"/>
                  </a:schemeClr>
                </a:solidFill>
              </a:rPr>
              <a:t>Любви!</a:t>
            </a:r>
            <a:br>
              <a:rPr lang="ru-RU" sz="5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sz="5400" dirty="0">
                <a:solidFill>
                  <a:schemeClr val="bg1">
                    <a:lumMod val="85000"/>
                  </a:schemeClr>
                </a:solidFill>
              </a:rPr>
              <a:t>И процветания!</a:t>
            </a:r>
            <a:endParaRPr lang="ru-RU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9192" b="25046"/>
          <a:stretch/>
        </p:blipFill>
        <p:spPr>
          <a:xfrm>
            <a:off x="824976" y="3399907"/>
            <a:ext cx="7153442" cy="2934394"/>
          </a:xfrm>
          <a:prstGeom prst="rect">
            <a:avLst/>
          </a:prstGeom>
        </p:spPr>
      </p:pic>
      <p:pic>
        <p:nvPicPr>
          <p:cNvPr id="1026" name="Picture 2" descr="Duke Java Jpg, HD Png Download - kind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8721" y1="58242" x2="28721" y2="58242"/>
                        <a14:foregroundMark x1="41512" y1="82555" x2="41512" y2="82555"/>
                        <a14:foregroundMark x1="61512" y1="68544" x2="61512" y2="68544"/>
                        <a14:foregroundMark x1="31744" y1="54396" x2="55814" y2="75137"/>
                        <a14:foregroundMark x1="43721" y1="65110" x2="29767" y2="79396"/>
                        <a14:foregroundMark x1="36512" y1="73352" x2="65698" y2="70467"/>
                        <a14:foregroundMark x1="63140" y1="47115" x2="73488" y2="76511"/>
                        <a14:foregroundMark x1="59767" y1="51099" x2="72093" y2="87775"/>
                        <a14:foregroundMark x1="44535" y1="71978" x2="47907" y2="81319"/>
                        <a14:foregroundMark x1="58837" y1="69368" x2="61395" y2="84203"/>
                        <a14:foregroundMark x1="27674" y1="62500" x2="34302" y2="87363"/>
                        <a14:foregroundMark x1="24186" y1="84066" x2="30465" y2="890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094" y="5298652"/>
            <a:ext cx="1105593" cy="935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177118"/>
            <a:ext cx="1790700" cy="1790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82075" y="586877"/>
            <a:ext cx="207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Материалы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82075" y="3399907"/>
            <a:ext cx="207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Контакты</a:t>
            </a:r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8320662" y="0"/>
            <a:ext cx="0" cy="68580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File:Telegram logo.svg - Wikimedia Common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907" y="4136141"/>
            <a:ext cx="606810" cy="606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Файл:Twitter bird logo 2012.svg — Википеди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8805" y="5024415"/>
            <a:ext cx="615939" cy="50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9269717" y="4204777"/>
            <a:ext cx="2409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@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boiarshinov</a:t>
            </a:r>
            <a:endParaRPr lang="ru-RU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69717" y="5024237"/>
            <a:ext cx="2409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@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a_boiarshinov</a:t>
            </a:r>
            <a:endParaRPr lang="ru-RU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89640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>
                <a:solidFill>
                  <a:schemeClr val="bg1">
                    <a:lumMod val="85000"/>
                  </a:schemeClr>
                </a:solidFill>
              </a:rPr>
              <a:t>Ответы на разминку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5746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8648128" y="244991"/>
            <a:ext cx="871451" cy="1325563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1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CDBB89B-1FD5-4F31-8D7E-E24AB6DBC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78" y="108013"/>
            <a:ext cx="6166485" cy="664197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462EDD-42AF-4866-B330-8E75AE16C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257" y="2336863"/>
            <a:ext cx="7087743" cy="44131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93E582E-339F-4719-9029-7248089F5A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89" t="55192" r="52740" b="26591"/>
          <a:stretch/>
        </p:blipFill>
        <p:spPr>
          <a:xfrm>
            <a:off x="7953375" y="1570554"/>
            <a:ext cx="1724025" cy="447676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098721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814" y="299951"/>
            <a:ext cx="7191375" cy="63246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3103049" y="332452"/>
            <a:ext cx="741218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73" y="1881144"/>
            <a:ext cx="4352925" cy="45529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73" y="224314"/>
            <a:ext cx="1656830" cy="165683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71642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>
                <a:solidFill>
                  <a:schemeClr val="bg1">
                    <a:lumMod val="85000"/>
                  </a:schemeClr>
                </a:solidFill>
              </a:rPr>
              <a:t>Ответы на возможные вопросы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781782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68666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JPoint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2021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6389" y="1493779"/>
            <a:ext cx="8520819" cy="478338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3600" t="6217" r="47636" b="52245"/>
          <a:stretch/>
        </p:blipFill>
        <p:spPr>
          <a:xfrm>
            <a:off x="9417208" y="1942666"/>
            <a:ext cx="1762298" cy="174567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3868" t="53558" r="47829" b="4311"/>
          <a:stretch/>
        </p:blipFill>
        <p:spPr>
          <a:xfrm>
            <a:off x="9417208" y="4482714"/>
            <a:ext cx="1745674" cy="17706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417208" y="1493779"/>
            <a:ext cx="1762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85000"/>
                  </a:schemeClr>
                </a:solidFill>
              </a:rPr>
              <a:t>Илья Сазонов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75089" y="4032731"/>
            <a:ext cx="18465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85000"/>
                  </a:schemeClr>
                </a:solidFill>
              </a:rPr>
              <a:t>Фёдор Сазонов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92" y="2597077"/>
            <a:ext cx="1800000" cy="1800000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69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50445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 2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06" y="1781175"/>
            <a:ext cx="10876788" cy="27934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429078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Контракт класс 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endParaRPr lang="ru-RU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997498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Реализация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Apache Commons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0B4289-876C-435F-B07D-8012455BF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760845" cy="441312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69088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Реализация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Guava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BFB8060-9FAB-4BC3-BC8F-FCE5E62B0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7269"/>
            <a:ext cx="12192000" cy="412811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892622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Реализация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valueOf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(Class, name)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233ADD8-A503-41B8-A5B2-2A96A8EB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311" y="1406378"/>
            <a:ext cx="9153144" cy="524522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500075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Байткод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valueOf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(name)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F134DE-0E31-4292-AD5F-1F2F1CA90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3" y="1356169"/>
            <a:ext cx="11560302" cy="4145661"/>
          </a:xfrm>
          <a:prstGeom prst="rect">
            <a:avLst/>
          </a:prstGeom>
        </p:spPr>
      </p:pic>
      <p:pic>
        <p:nvPicPr>
          <p:cNvPr id="4" name="Picture 2" descr="Файл:Duke (Java mascot) waving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71" y="3183772"/>
            <a:ext cx="196112" cy="35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96476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210050" cy="6112711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Алгоритм 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выбора </a:t>
            </a:r>
            <a:br>
              <a:rPr lang="ru-RU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решения</a:t>
            </a:r>
          </a:p>
        </p:txBody>
      </p:sp>
      <p:sp>
        <p:nvSpPr>
          <p:cNvPr id="3" name="Ромб 2"/>
          <p:cNvSpPr/>
          <p:nvPr/>
        </p:nvSpPr>
        <p:spPr>
          <a:xfrm>
            <a:off x="6420716" y="1238230"/>
            <a:ext cx="2705100" cy="1447800"/>
          </a:xfrm>
          <a:prstGeom prst="diamond">
            <a:avLst/>
          </a:prstGeom>
          <a:solidFill>
            <a:schemeClr val="accent2"/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По чему нужно</a:t>
            </a:r>
          </a:p>
          <a:p>
            <a:pPr algn="ctr"/>
            <a:r>
              <a:rPr lang="ru-RU" sz="1400" dirty="0">
                <a:solidFill>
                  <a:schemeClr val="bg1"/>
                </a:solidFill>
              </a:rPr>
              <a:t>получать</a:t>
            </a:r>
          </a:p>
          <a:p>
            <a:pPr algn="ctr"/>
            <a:r>
              <a:rPr lang="ru-RU" sz="1400" dirty="0">
                <a:solidFill>
                  <a:schemeClr val="bg1"/>
                </a:solidFill>
              </a:rPr>
              <a:t> значение?</a:t>
            </a:r>
          </a:p>
        </p:txBody>
      </p:sp>
      <p:sp>
        <p:nvSpPr>
          <p:cNvPr id="5" name="Ромб 4"/>
          <p:cNvSpPr/>
          <p:nvPr/>
        </p:nvSpPr>
        <p:spPr>
          <a:xfrm>
            <a:off x="5048250" y="2795800"/>
            <a:ext cx="2744932" cy="1849855"/>
          </a:xfrm>
          <a:prstGeom prst="diamond">
            <a:avLst/>
          </a:prstGeom>
          <a:solidFill>
            <a:schemeClr val="accent2"/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Нужно ли </a:t>
            </a:r>
            <a:r>
              <a:rPr lang="ru-RU" sz="1400" dirty="0" err="1">
                <a:solidFill>
                  <a:schemeClr val="bg1"/>
                </a:solidFill>
              </a:rPr>
              <a:t>заложиться</a:t>
            </a:r>
            <a:r>
              <a:rPr lang="ru-RU" sz="1400" dirty="0">
                <a:solidFill>
                  <a:schemeClr val="bg1"/>
                </a:solidFill>
              </a:rPr>
              <a:t> на расширение перечисления?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4321969" y="5079324"/>
            <a:ext cx="1452562" cy="1241830"/>
          </a:xfrm>
          <a:prstGeom prst="rect">
            <a:avLst/>
          </a:prstGeom>
          <a:solidFill>
            <a:schemeClr val="accent6"/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Используй </a:t>
            </a:r>
            <a:r>
              <a:rPr lang="en-US" sz="1400" dirty="0" err="1"/>
              <a:t>valueOf</a:t>
            </a:r>
            <a:r>
              <a:rPr lang="en-US" sz="1400" dirty="0"/>
              <a:t>()</a:t>
            </a:r>
            <a:endParaRPr lang="ru-RU" sz="14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7066901" y="5079324"/>
            <a:ext cx="1452562" cy="1241830"/>
          </a:xfrm>
          <a:prstGeom prst="rect">
            <a:avLst/>
          </a:prstGeom>
          <a:solidFill>
            <a:schemeClr val="accent6"/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Напиши метод, в котором используй </a:t>
            </a:r>
            <a:r>
              <a:rPr lang="en-US" sz="1400" dirty="0" err="1"/>
              <a:t>valueOf</a:t>
            </a:r>
            <a:r>
              <a:rPr lang="en-US" sz="1400" dirty="0"/>
              <a:t>()</a:t>
            </a:r>
            <a:endParaRPr lang="ru-RU" sz="1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8399535" y="3016714"/>
            <a:ext cx="1452562" cy="1241830"/>
          </a:xfrm>
          <a:prstGeom prst="rect">
            <a:avLst/>
          </a:prstGeom>
          <a:solidFill>
            <a:schemeClr val="accent6"/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Закешируй</a:t>
            </a:r>
            <a:r>
              <a:rPr lang="ru-RU" sz="1400" dirty="0"/>
              <a:t> </a:t>
            </a:r>
            <a:r>
              <a:rPr lang="en-US" sz="1400" dirty="0"/>
              <a:t>MAP</a:t>
            </a:r>
            <a:r>
              <a:rPr lang="ru-RU" sz="1400" dirty="0" err="1"/>
              <a:t>пинг</a:t>
            </a:r>
            <a:r>
              <a:rPr lang="ru-RU" sz="1400" dirty="0"/>
              <a:t> параметров в значения</a:t>
            </a:r>
          </a:p>
        </p:txBody>
      </p:sp>
      <p:cxnSp>
        <p:nvCxnSpPr>
          <p:cNvPr id="12" name="Прямая со стрелкой 11"/>
          <p:cNvCxnSpPr>
            <a:stCxn id="5" idx="1"/>
            <a:endCxn id="7" idx="0"/>
          </p:cNvCxnSpPr>
          <p:nvPr/>
        </p:nvCxnSpPr>
        <p:spPr>
          <a:xfrm>
            <a:off x="5048250" y="3720728"/>
            <a:ext cx="0" cy="1358596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3" idx="1"/>
            <a:endCxn id="5" idx="0"/>
          </p:cNvCxnSpPr>
          <p:nvPr/>
        </p:nvCxnSpPr>
        <p:spPr>
          <a:xfrm>
            <a:off x="6420716" y="1962130"/>
            <a:ext cx="0" cy="83367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3" idx="3"/>
            <a:endCxn id="10" idx="0"/>
          </p:cNvCxnSpPr>
          <p:nvPr/>
        </p:nvCxnSpPr>
        <p:spPr>
          <a:xfrm>
            <a:off x="9125816" y="1962130"/>
            <a:ext cx="0" cy="1054584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>
            <a:stCxn id="5" idx="3"/>
            <a:endCxn id="9" idx="0"/>
          </p:cNvCxnSpPr>
          <p:nvPr/>
        </p:nvCxnSpPr>
        <p:spPr>
          <a:xfrm>
            <a:off x="7793182" y="3720728"/>
            <a:ext cx="0" cy="1358596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endCxn id="3" idx="0"/>
          </p:cNvCxnSpPr>
          <p:nvPr/>
        </p:nvCxnSpPr>
        <p:spPr>
          <a:xfrm>
            <a:off x="7773266" y="861223"/>
            <a:ext cx="0" cy="377007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024782" y="365125"/>
            <a:ext cx="1673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Хочу получить</a:t>
            </a:r>
          </a:p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значение по строке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125816" y="2198739"/>
            <a:ext cx="10903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внутренний</a:t>
            </a:r>
          </a:p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параметр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1110" y="2065855"/>
            <a:ext cx="8996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название</a:t>
            </a:r>
          </a:p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значения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593263" y="4246137"/>
            <a:ext cx="438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нет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437112" y="4249983"/>
            <a:ext cx="372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dirty="0">
                <a:solidFill>
                  <a:schemeClr val="bg1">
                    <a:lumMod val="85000"/>
                  </a:schemeClr>
                </a:solidFill>
              </a:rPr>
              <a:t>да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545241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8EDE7-49F5-4280-940C-AA566739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Как выглядит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байткод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котлиновских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 перечислений?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0225"/>
            <a:ext cx="7117461" cy="2793492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75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4652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 2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06" y="1781175"/>
            <a:ext cx="10876788" cy="279349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06" y="5133975"/>
            <a:ext cx="6419088" cy="109956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429078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Контракт класса 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Enum</a:t>
            </a:r>
            <a:endParaRPr lang="ru-RU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4665154"/>
            <a:ext cx="568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Потерявшиеся методы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8532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2"/>
          <p:cNvSpPr txBox="1">
            <a:spLocks/>
          </p:cNvSpPr>
          <p:nvPr/>
        </p:nvSpPr>
        <p:spPr>
          <a:xfrm>
            <a:off x="562786" y="697683"/>
            <a:ext cx="5677593" cy="5767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Разминка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B050"/>
                </a:solidFill>
              </a:rPr>
              <a:t>Перечисления в публичном </a:t>
            </a:r>
            <a:r>
              <a:rPr lang="en-US" sz="3600" dirty="0">
                <a:solidFill>
                  <a:srgbClr val="00B050"/>
                </a:solidFill>
              </a:rPr>
              <a:t>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Перечисления в БД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Получение перечисления по значению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Перечисление как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Singleton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Внутреннее перечисление как способ организации бизнес-логики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Выводы</a:t>
            </a:r>
          </a:p>
          <a:p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294" y="1303783"/>
            <a:ext cx="5077800" cy="441137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387AFBB-5795-4A18-A872-36769FD00715}" type="slidenum">
              <a:rPr lang="ru-RU" smtClean="0"/>
              <a:pPr algn="r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44660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otham">
      <a:majorFont>
        <a:latin typeface="Gotham Bold"/>
        <a:ea typeface=""/>
        <a:cs typeface=""/>
      </a:majorFont>
      <a:minorFont>
        <a:latin typeface="Gotham Book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10718</TotalTime>
  <Words>655</Words>
  <Application>Microsoft Office PowerPoint</Application>
  <PresentationFormat>Широкоэкранный</PresentationFormat>
  <Paragraphs>280</Paragraphs>
  <Slides>75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75</vt:i4>
      </vt:variant>
    </vt:vector>
  </HeadingPairs>
  <TitlesOfParts>
    <vt:vector size="80" baseType="lpstr">
      <vt:lpstr>Arial</vt:lpstr>
      <vt:lpstr>Calibri</vt:lpstr>
      <vt:lpstr>Gotham Bold</vt:lpstr>
      <vt:lpstr>Gotham Book</vt:lpstr>
      <vt:lpstr>Тема Office</vt:lpstr>
      <vt:lpstr>Презентация PowerPoint</vt:lpstr>
      <vt:lpstr>Представление</vt:lpstr>
      <vt:lpstr>Effective Enums</vt:lpstr>
      <vt:lpstr>Презентация PowerPoint</vt:lpstr>
      <vt:lpstr>Разминка 1</vt:lpstr>
      <vt:lpstr>Разминка 1</vt:lpstr>
      <vt:lpstr>Разминка 2</vt:lpstr>
      <vt:lpstr>Разминка 2</vt:lpstr>
      <vt:lpstr>Презентация PowerPoint</vt:lpstr>
      <vt:lpstr>Презентация PowerPoint</vt:lpstr>
      <vt:lpstr>Отдача перечислений</vt:lpstr>
      <vt:lpstr>HTTP коды</vt:lpstr>
      <vt:lpstr>Презентация PowerPoint</vt:lpstr>
      <vt:lpstr>Google ReCaptcha</vt:lpstr>
      <vt:lpstr>Google ReCaptcha API</vt:lpstr>
      <vt:lpstr>Исходная реализация</vt:lpstr>
      <vt:lpstr>Получение незадокументированного значения</vt:lpstr>
      <vt:lpstr>Добавление незадокументированного значения</vt:lpstr>
      <vt:lpstr>Добавление UNEXPECTED значения</vt:lpstr>
      <vt:lpstr>Презентация PowerPoint</vt:lpstr>
      <vt:lpstr>Презентация PowerPoint</vt:lpstr>
      <vt:lpstr>JSON</vt:lpstr>
      <vt:lpstr>Почему ваш JSON на меня орет?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Получение перечисления по значению</vt:lpstr>
      <vt:lpstr>По названию без расширения </vt:lpstr>
      <vt:lpstr>По названию с расширением</vt:lpstr>
      <vt:lpstr>Guava</vt:lpstr>
      <vt:lpstr>Замер перфоманса с помощью JMH</vt:lpstr>
      <vt:lpstr>Получение перечисления по параметру</vt:lpstr>
      <vt:lpstr>Получение перечисления по параметру</vt:lpstr>
      <vt:lpstr>Через Stream</vt:lpstr>
      <vt:lpstr>Кэш в виде мапы</vt:lpstr>
      <vt:lpstr>Сравнение производительности</vt:lpstr>
      <vt:lpstr>Презентация PowerPoint</vt:lpstr>
      <vt:lpstr>Классический Singleton</vt:lpstr>
      <vt:lpstr>Enum Singleton</vt:lpstr>
      <vt:lpstr>Laziness</vt:lpstr>
      <vt:lpstr>Мутабельность</vt:lpstr>
      <vt:lpstr>Singleton enum как Spring Bean</vt:lpstr>
      <vt:lpstr>Фабрика enum Spring Bean</vt:lpstr>
      <vt:lpstr>Презентация PowerPoint</vt:lpstr>
      <vt:lpstr>Что там у котлинистов?</vt:lpstr>
      <vt:lpstr>Презентация PowerPoint</vt:lpstr>
      <vt:lpstr>Презентация PowerPoint</vt:lpstr>
      <vt:lpstr>Презентация PowerPoint</vt:lpstr>
      <vt:lpstr>ИНН</vt:lpstr>
      <vt:lpstr>Валидация ИНН</vt:lpstr>
      <vt:lpstr>Перечисление с логикой валидации</vt:lpstr>
      <vt:lpstr>Интерфейс знает свои реализации</vt:lpstr>
      <vt:lpstr>Минутка саморекламы</vt:lpstr>
      <vt:lpstr>Презентация PowerPoint</vt:lpstr>
      <vt:lpstr>Здоровья! Добра! Любви! И процветания!</vt:lpstr>
      <vt:lpstr>Ответы на разминку</vt:lpstr>
      <vt:lpstr>1</vt:lpstr>
      <vt:lpstr>Презентация PowerPoint</vt:lpstr>
      <vt:lpstr>Ответы на возможные вопросы</vt:lpstr>
      <vt:lpstr>JPoint 2021</vt:lpstr>
      <vt:lpstr>Реализация Apache Commons</vt:lpstr>
      <vt:lpstr>Реализация Guava</vt:lpstr>
      <vt:lpstr>Реализация valueOf(Class, name)</vt:lpstr>
      <vt:lpstr>Байткод valueOf(name)</vt:lpstr>
      <vt:lpstr>Алгоритм  выбора  решения</vt:lpstr>
      <vt:lpstr>Как выглядит байткод котлиновских перечислений?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Enums</dc:title>
  <dc:creator>Пользователь Windows</dc:creator>
  <cp:lastModifiedBy>Бояршинов Артём Владиславович</cp:lastModifiedBy>
  <cp:revision>182</cp:revision>
  <dcterms:created xsi:type="dcterms:W3CDTF">2021-07-21T11:09:59Z</dcterms:created>
  <dcterms:modified xsi:type="dcterms:W3CDTF">2021-08-19T19:20:46Z</dcterms:modified>
</cp:coreProperties>
</file>

<file path=docProps/thumbnail.jpeg>
</file>